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57" r:id="rId4"/>
    <p:sldId id="275" r:id="rId5"/>
    <p:sldId id="274" r:id="rId6"/>
    <p:sldId id="281" r:id="rId7"/>
    <p:sldId id="258" r:id="rId8"/>
    <p:sldId id="282" r:id="rId9"/>
    <p:sldId id="273" r:id="rId10"/>
    <p:sldId id="283" r:id="rId11"/>
    <p:sldId id="276" r:id="rId12"/>
    <p:sldId id="284" r:id="rId13"/>
    <p:sldId id="278" r:id="rId14"/>
    <p:sldId id="293" r:id="rId15"/>
    <p:sldId id="277" r:id="rId16"/>
    <p:sldId id="285" r:id="rId17"/>
    <p:sldId id="313" r:id="rId18"/>
    <p:sldId id="311" r:id="rId19"/>
    <p:sldId id="292" r:id="rId20"/>
    <p:sldId id="310" r:id="rId21"/>
    <p:sldId id="294" r:id="rId22"/>
    <p:sldId id="315" r:id="rId23"/>
    <p:sldId id="295" r:id="rId24"/>
    <p:sldId id="298" r:id="rId25"/>
    <p:sldId id="287" r:id="rId26"/>
    <p:sldId id="297" r:id="rId27"/>
    <p:sldId id="288" r:id="rId28"/>
    <p:sldId id="299" r:id="rId29"/>
    <p:sldId id="291" r:id="rId30"/>
    <p:sldId id="290" r:id="rId31"/>
    <p:sldId id="300" r:id="rId32"/>
    <p:sldId id="312" r:id="rId33"/>
    <p:sldId id="309" r:id="rId34"/>
    <p:sldId id="301" r:id="rId35"/>
    <p:sldId id="279" r:id="rId36"/>
    <p:sldId id="302" r:id="rId37"/>
    <p:sldId id="303" r:id="rId38"/>
    <p:sldId id="304" r:id="rId39"/>
    <p:sldId id="280" r:id="rId40"/>
    <p:sldId id="305" r:id="rId41"/>
    <p:sldId id="306" r:id="rId42"/>
    <p:sldId id="307" r:id="rId43"/>
    <p:sldId id="308" r:id="rId44"/>
    <p:sldId id="26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771" y="381000"/>
            <a:ext cx="842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年春季学期延期开学网络学习资源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1244025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初中    历史    九年级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2971800"/>
            <a:ext cx="8933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复习课第</a:t>
            </a:r>
            <a:r>
              <a:rPr lang="en-US" altLang="zh-CN" sz="4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4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课：从国共合作到国共对峙</a:t>
            </a:r>
            <a:endParaRPr lang="zh-CN" altLang="en-US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5130225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市中区育贤中学   李彦君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873" y="5892225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济南市教育教学研究院监制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5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1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0543" y="304800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67200" y="350750"/>
            <a:ext cx="3733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4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/>
          <a:stretch/>
        </p:blipFill>
        <p:spPr bwMode="auto">
          <a:xfrm>
            <a:off x="42863" y="1553029"/>
            <a:ext cx="9056687" cy="530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3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82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0828"/>
            <a:ext cx="7086600" cy="47871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2192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思考：国民党一大的召开有何意义？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4226" y="2057400"/>
            <a:ext cx="6244774" cy="646331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标志着</a:t>
            </a:r>
            <a:r>
              <a:rPr lang="zh-CN" altLang="en-US" sz="36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</a:t>
            </a:r>
            <a:r>
              <a:rPr lang="zh-CN" altLang="en-US" sz="36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作的正式建立</a:t>
            </a:r>
            <a:endParaRPr lang="zh-CN" altLang="en-US" sz="36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87661"/>
            <a:ext cx="2209800" cy="338363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30627" y="1600200"/>
            <a:ext cx="8860973" cy="4038600"/>
            <a:chOff x="130627" y="1600200"/>
            <a:chExt cx="8860973" cy="4038600"/>
          </a:xfrm>
        </p:grpSpPr>
        <p:sp>
          <p:nvSpPr>
            <p:cNvPr id="2" name="TextBox 1"/>
            <p:cNvSpPr txBox="1"/>
            <p:nvPr/>
          </p:nvSpPr>
          <p:spPr>
            <a:xfrm>
              <a:off x="130627" y="1600200"/>
              <a:ext cx="6705601" cy="2031325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 smtClean="0"/>
                <a:t>“（</a:t>
              </a:r>
              <a:r>
                <a:rPr lang="zh-CN" altLang="zh-CN" dirty="0" smtClean="0"/>
                <a:t>第</a:t>
              </a:r>
              <a:r>
                <a:rPr lang="zh-CN" altLang="zh-CN" dirty="0"/>
                <a:t>一</a:t>
              </a:r>
              <a:r>
                <a:rPr lang="zh-CN" altLang="zh-CN" dirty="0" smtClean="0"/>
                <a:t>次</a:t>
              </a:r>
              <a:r>
                <a:rPr lang="zh-CN" altLang="en-US" dirty="0" smtClean="0"/>
                <a:t>）</a:t>
              </a:r>
              <a:r>
                <a:rPr lang="zh-CN" altLang="zh-CN" dirty="0" smtClean="0"/>
                <a:t>国</a:t>
              </a:r>
              <a:r>
                <a:rPr lang="zh-CN" altLang="zh-CN" dirty="0"/>
                <a:t>共合作的建立，对革命的发展具有重大意义，成</a:t>
              </a:r>
              <a:r>
                <a:rPr lang="zh-CN" altLang="zh-CN" dirty="0" smtClean="0"/>
                <a:t>为</a:t>
              </a:r>
              <a:r>
                <a:rPr lang="zh-CN" altLang="zh-CN" dirty="0" smtClean="0">
                  <a:solidFill>
                    <a:srgbClr val="FFFF00"/>
                  </a:solidFill>
                </a:rPr>
                <a:t>国</a:t>
              </a:r>
              <a:r>
                <a:rPr lang="zh-CN" altLang="zh-CN" dirty="0">
                  <a:solidFill>
                    <a:srgbClr val="FFFF00"/>
                  </a:solidFill>
                </a:rPr>
                <a:t>民革命</a:t>
              </a:r>
              <a:r>
                <a:rPr lang="zh-CN" altLang="zh-CN" dirty="0"/>
                <a:t>高潮的起</a:t>
              </a:r>
              <a:r>
                <a:rPr lang="zh-CN" altLang="zh-CN" dirty="0" smtClean="0"/>
                <a:t>点</a:t>
              </a:r>
              <a:r>
                <a:rPr lang="en-US" altLang="zh-CN" dirty="0" smtClean="0"/>
                <a:t>……</a:t>
              </a:r>
              <a:r>
                <a:rPr lang="zh-CN" altLang="en-US" dirty="0" smtClean="0"/>
                <a:t>第一次国共合作实现后，以</a:t>
              </a:r>
              <a:r>
                <a:rPr lang="zh-CN" altLang="en-US" dirty="0" smtClean="0">
                  <a:solidFill>
                    <a:srgbClr val="FFFF00"/>
                  </a:solidFill>
                </a:rPr>
                <a:t>广州</a:t>
              </a:r>
              <a:endParaRPr lang="zh-CN" altLang="zh-CN" sz="2400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628" y="3607475"/>
              <a:ext cx="8860972" cy="2031325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 smtClean="0"/>
                <a:t>为中心，全国的革命力量迅速汇聚起来，很快开创了一个</a:t>
              </a:r>
              <a:r>
                <a:rPr lang="zh-CN" altLang="en-US" dirty="0" smtClean="0">
                  <a:solidFill>
                    <a:srgbClr val="FFFF00"/>
                  </a:solidFill>
                </a:rPr>
                <a:t>反对帝国主义和封建军阀的新局面</a:t>
              </a:r>
              <a:r>
                <a:rPr lang="zh-CN" altLang="en-US" dirty="0" smtClean="0"/>
                <a:t>。”</a:t>
              </a:r>
              <a:endParaRPr lang="en-US" altLang="zh-CN" dirty="0" smtClean="0"/>
            </a:p>
            <a:p>
              <a:pPr algn="r"/>
              <a:r>
                <a:rPr lang="en-US" altLang="zh-CN" dirty="0" smtClean="0"/>
                <a:t>-—</a:t>
              </a:r>
              <a:r>
                <a:rPr lang="zh-CN" altLang="en-US" dirty="0" smtClean="0"/>
                <a:t>齐涛</a:t>
              </a:r>
              <a:r>
                <a:rPr lang="en-US" altLang="zh-CN" dirty="0" smtClean="0"/>
                <a:t>《</a:t>
              </a:r>
              <a:r>
                <a:rPr lang="zh-CN" altLang="en-US" dirty="0" smtClean="0"/>
                <a:t>中国通史教程</a:t>
              </a:r>
              <a:r>
                <a:rPr lang="zh-CN" altLang="en-US" dirty="0"/>
                <a:t>（第三版）</a:t>
              </a:r>
              <a:r>
                <a:rPr lang="en-US" altLang="zh-CN" dirty="0" smtClean="0"/>
                <a:t>﹒</a:t>
              </a:r>
              <a:r>
                <a:rPr lang="zh-CN" altLang="en-US" dirty="0" smtClean="0"/>
                <a:t>现代卷</a:t>
              </a:r>
              <a:r>
                <a:rPr lang="en-US" altLang="zh-CN" dirty="0" smtClean="0"/>
                <a:t>》</a:t>
              </a:r>
              <a:endParaRPr lang="zh-C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2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3"/>
          <a:stretch/>
        </p:blipFill>
        <p:spPr>
          <a:xfrm>
            <a:off x="25976" y="3276600"/>
            <a:ext cx="5689024" cy="3470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96571" y="1188207"/>
            <a:ext cx="4326036" cy="31688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2689" y="76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dirty="0"/>
              <a:t>周恩来任政治部主任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371" y="2133600"/>
            <a:ext cx="3276600" cy="76944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黄埔军校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6" y="1305580"/>
            <a:ext cx="59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思考：两幅图片反映的是哪一所学校？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/>
          <a:stretch/>
        </p:blipFill>
        <p:spPr>
          <a:xfrm rot="16200000">
            <a:off x="3047684" y="735107"/>
            <a:ext cx="6706236" cy="54864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" y="4267200"/>
            <a:ext cx="3625375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76200" y="6324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dirty="0" smtClean="0"/>
              <a:t>国民革命军北伐誓师大会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7886" y="1219199"/>
            <a:ext cx="3214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思考：两幅图片反映了哪一次战争？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174" y="2819400"/>
            <a:ext cx="3254826" cy="76944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</a:t>
            </a:r>
            <a:endParaRPr lang="zh-CN" altLang="en-US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391400" y="6172200"/>
            <a:ext cx="1447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3996" y="6403031"/>
            <a:ext cx="3603604" cy="3832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962400" y="6172199"/>
            <a:ext cx="1447800" cy="230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200" y="1396425"/>
            <a:ext cx="6720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思考：北伐战争取得了什么成果？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5525869"/>
            <a:ext cx="6275616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基本推翻了北洋军阀的统治</a:t>
            </a:r>
            <a:endParaRPr lang="zh-CN" altLang="en-US" sz="3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2438400"/>
            <a:ext cx="8915400" cy="259301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ts val="3900"/>
              </a:lnSpc>
            </a:pPr>
            <a:r>
              <a:rPr lang="zh-CN" altLang="en-US" dirty="0" smtClean="0"/>
              <a:t>“北伐战争出师不到十个月，就消灭了数倍于己的吴佩孚、孙传芳的反动军队，占领了湘、鄂、赣、闽、皖、苏等省区，把国民革命军从广东推向长江流域，</a:t>
            </a:r>
            <a:r>
              <a:rPr lang="zh-CN" altLang="en-US" dirty="0" smtClean="0">
                <a:solidFill>
                  <a:srgbClr val="FFFF00"/>
                </a:solidFill>
              </a:rPr>
              <a:t>沉重打击了帝国主义和北洋军阀在中国的统治</a:t>
            </a:r>
            <a:r>
              <a:rPr lang="zh-CN" altLang="en-US" dirty="0" smtClean="0"/>
              <a:t>。”</a:t>
            </a:r>
            <a:endParaRPr lang="en-US" altLang="zh-CN" dirty="0" smtClean="0"/>
          </a:p>
          <a:p>
            <a:pPr>
              <a:lnSpc>
                <a:spcPts val="3900"/>
              </a:lnSpc>
            </a:pPr>
            <a:r>
              <a:rPr lang="en-US" altLang="zh-CN" dirty="0" smtClean="0"/>
              <a:t>        -—</a:t>
            </a:r>
            <a:r>
              <a:rPr lang="zh-CN" altLang="en-US" dirty="0"/>
              <a:t>齐涛</a:t>
            </a:r>
            <a:r>
              <a:rPr lang="en-US" altLang="zh-CN" dirty="0"/>
              <a:t>《</a:t>
            </a:r>
            <a:r>
              <a:rPr lang="zh-CN" altLang="en-US" dirty="0"/>
              <a:t>中国通史教程（第三版）</a:t>
            </a:r>
            <a:r>
              <a:rPr lang="en-US" altLang="zh-CN" dirty="0"/>
              <a:t>﹒</a:t>
            </a:r>
            <a:r>
              <a:rPr lang="zh-CN" altLang="en-US" dirty="0"/>
              <a:t>现代卷</a:t>
            </a:r>
            <a:r>
              <a:rPr lang="en-US" altLang="zh-CN" dirty="0" smtClean="0"/>
              <a:t>》</a:t>
            </a:r>
            <a:endParaRPr lang="zh-CN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76200"/>
            <a:ext cx="1676400" cy="2285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090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1152"/>
            <a:ext cx="8001000" cy="518064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4800600" y="1600200"/>
            <a:ext cx="3352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9886" y="914400"/>
            <a:ext cx="6720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思考：民国十六年是公元哪一年？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7271" y="2219980"/>
            <a:ext cx="4410529" cy="52322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1927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年南京国民政府建立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457" y="2219980"/>
            <a:ext cx="4259943" cy="46166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公元纪年</a:t>
            </a:r>
            <a:r>
              <a:rPr lang="en-US" altLang="zh-CN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1912+</a:t>
            </a:r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民国纪</a:t>
            </a:r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4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514" y="-1144875"/>
            <a:ext cx="6835515" cy="915774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81000" y="2286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国共合作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50800" algn="tl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57758" y="15435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国共对峙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864426" y="357701"/>
            <a:ext cx="1317174" cy="556699"/>
          </a:xfrm>
          <a:prstGeom prst="rightArrow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0" y="3318328"/>
            <a:ext cx="9143998" cy="346529"/>
          </a:xfrm>
          <a:prstGeom prst="rightArrow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76200" y="37338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1840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97372" y="31314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82794" y="376061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1949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617279" y="313216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3200" y="37338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1919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3352800" y="31314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2400" y="2286000"/>
            <a:ext cx="3215552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旧民主主义革命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0" y="374398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1921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143867" y="31314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94911" y="2286000"/>
            <a:ext cx="5122367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新民主主义革命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3165" y="374398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</a:rPr>
              <a:t>1924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58267" y="313216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68860" y="152400"/>
            <a:ext cx="2967480" cy="923330"/>
          </a:xfrm>
          <a:prstGeom prst="rect">
            <a:avLst/>
          </a:prstGeom>
          <a:noFill/>
          <a:ln w="381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历史回顾</a:t>
            </a:r>
            <a:endParaRPr lang="zh-CN" altLang="en-US" sz="5400" b="1" cap="none" spc="0" dirty="0">
              <a:ln w="18000">
                <a:solidFill>
                  <a:srgbClr val="FFFF00"/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4953000"/>
            <a:ext cx="9144000" cy="128400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“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中国的革命，自从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1924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年开始，就由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国共两党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的情况起着决定的作用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。”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毛泽东</a:t>
            </a:r>
          </a:p>
        </p:txBody>
      </p:sp>
    </p:spTree>
    <p:extLst>
      <p:ext uri="{BB962C8B-B14F-4D97-AF65-F5344CB8AC3E}">
        <p14:creationId xmlns:p14="http://schemas.microsoft.com/office/powerpoint/2010/main" val="19173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2400" y="2133600"/>
            <a:ext cx="8915400" cy="34163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  </a:t>
            </a:r>
            <a:r>
              <a:rPr lang="zh-CN" altLang="en-US" dirty="0" smtClean="0"/>
              <a:t>“中国共产党的主要失误在于，没有认识到</a:t>
            </a:r>
            <a:r>
              <a:rPr lang="zh-CN" altLang="en-US" dirty="0" smtClean="0">
                <a:solidFill>
                  <a:srgbClr val="FFFF00"/>
                </a:solidFill>
              </a:rPr>
              <a:t>军队</a:t>
            </a:r>
            <a:r>
              <a:rPr lang="zh-CN" altLang="en-US" dirty="0" smtClean="0"/>
              <a:t>的重要性，忽视了</a:t>
            </a:r>
            <a:r>
              <a:rPr lang="zh-CN" altLang="en-US" dirty="0" smtClean="0">
                <a:solidFill>
                  <a:srgbClr val="FFFF00"/>
                </a:solidFill>
              </a:rPr>
              <a:t>革命领导权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中共的建设必须要客观分析中国</a:t>
            </a:r>
            <a:r>
              <a:rPr lang="zh-CN" altLang="en-US" dirty="0" smtClean="0">
                <a:solidFill>
                  <a:srgbClr val="FFFF00"/>
                </a:solidFill>
              </a:rPr>
              <a:t>国情</a:t>
            </a:r>
            <a:r>
              <a:rPr lang="zh-CN" altLang="en-US" dirty="0" smtClean="0"/>
              <a:t>，坚持</a:t>
            </a:r>
            <a:r>
              <a:rPr lang="zh-CN" altLang="en-US" dirty="0" smtClean="0">
                <a:solidFill>
                  <a:srgbClr val="FFFF00"/>
                </a:solidFill>
              </a:rPr>
              <a:t>独立自主的方针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”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sz="2400" dirty="0" smtClean="0"/>
              <a:t>——</a:t>
            </a:r>
            <a:r>
              <a:rPr lang="zh-CN" altLang="en-US" sz="2400" dirty="0"/>
              <a:t>林鹏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浅析第一次国共合作对中国共产党建设的影响和启示</a:t>
            </a:r>
            <a:r>
              <a:rPr lang="en-US" altLang="zh-CN" sz="2400" dirty="0" smtClean="0"/>
              <a:t>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0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r="2263"/>
          <a:stretch/>
        </p:blipFill>
        <p:spPr>
          <a:xfrm rot="16200000">
            <a:off x="900928" y="1385072"/>
            <a:ext cx="4598943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0668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思考：下图中正在讲话的是周恩来，他在部署哪一次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起义的相关事项？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34200" y="2819400"/>
            <a:ext cx="1295400" cy="2800767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</a:t>
            </a:r>
            <a:endParaRPr lang="en-US" altLang="zh-CN" sz="44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昌</a:t>
            </a:r>
            <a:endParaRPr lang="en-US" altLang="zh-CN" sz="44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起</a:t>
            </a:r>
            <a:endParaRPr lang="en-US" altLang="zh-CN" sz="44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义</a:t>
            </a:r>
            <a:endParaRPr lang="zh-CN" altLang="en-US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9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934200" y="3371433"/>
            <a:ext cx="1295400" cy="2800767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</a:t>
            </a:r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</a:t>
            </a:r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起</a:t>
            </a:r>
            <a:endParaRPr lang="en-US" altLang="zh-CN" sz="44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义</a:t>
            </a:r>
            <a:endParaRPr lang="zh-CN" altLang="en-US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" y="2362200"/>
            <a:ext cx="5929086" cy="440120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“军叫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工农革命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，旗号镰刀斧头，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匡庐一带不停留，要向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潇湘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直进。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地主重重压迫，农民个个同仇，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秋收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时节暮云愁，霹雳一声暴动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。”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毛泽东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图片 3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49" y="29029"/>
            <a:ext cx="3598000" cy="27141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/>
          <p:cNvSpPr/>
          <p:nvPr/>
        </p:nvSpPr>
        <p:spPr>
          <a:xfrm>
            <a:off x="7543800" y="76200"/>
            <a:ext cx="1177471" cy="7692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1371600"/>
            <a:ext cx="662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思考：图文反映的是哪一历史事件？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83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00" y="3651409"/>
            <a:ext cx="9009743" cy="221599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  领导武装起义、引兵</a:t>
            </a:r>
            <a:r>
              <a:rPr lang="zh-CN" altLang="en-US" dirty="0" smtClean="0">
                <a:solidFill>
                  <a:srgbClr val="FFFF00"/>
                </a:solidFill>
              </a:rPr>
              <a:t>井冈山</a:t>
            </a:r>
            <a:r>
              <a:rPr lang="zh-CN" altLang="en-US" dirty="0" smtClean="0"/>
              <a:t>，创立 </a:t>
            </a:r>
            <a:r>
              <a:rPr lang="en-US" altLang="zh-CN" sz="3600" dirty="0" smtClean="0">
                <a:solidFill>
                  <a:srgbClr val="FFFF00"/>
                </a:solidFill>
              </a:rPr>
              <a:t>A </a:t>
            </a:r>
            <a:r>
              <a:rPr lang="zh-CN" altLang="en-US" dirty="0" smtClean="0"/>
              <a:t>，迈出了“以城市为中心”向“以农村为中心”的战略转变的关键一步，这是中国革命的伟大创举。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5906869"/>
            <a:ext cx="8962457" cy="64633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sz="2400" dirty="0" smtClean="0"/>
              <a:t>—</a:t>
            </a:r>
            <a:r>
              <a:rPr lang="zh-CN" altLang="en-US" sz="2400" dirty="0"/>
              <a:t>熊华</a:t>
            </a:r>
            <a:r>
              <a:rPr lang="zh-CN" altLang="en-US" sz="2400" dirty="0" smtClean="0"/>
              <a:t>源</a:t>
            </a:r>
            <a:r>
              <a:rPr lang="en-US" altLang="zh-CN" sz="2400" dirty="0" smtClean="0"/>
              <a:t>《</a:t>
            </a:r>
            <a:r>
              <a:rPr lang="zh-CN" altLang="en-US" sz="2400" dirty="0"/>
              <a:t>毛泽</a:t>
            </a:r>
            <a:r>
              <a:rPr lang="zh-CN" altLang="en-US" sz="2400" dirty="0" smtClean="0"/>
              <a:t>东、朱德共同创建井冈山革命根据地的历史贡献</a:t>
            </a:r>
            <a:r>
              <a:rPr lang="en-US" altLang="zh-CN" sz="2400" dirty="0" smtClean="0"/>
              <a:t>》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1179493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思考：下面材料中“</a:t>
            </a:r>
            <a:r>
              <a:rPr lang="en-US" altLang="zh-CN" sz="3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”是中国革命第一块农村革命根据地，其名称是什么？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2416314"/>
            <a:ext cx="4572000" cy="707886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井冈山革命根据地</a:t>
            </a:r>
            <a:endParaRPr lang="zh-CN" altLang="en-US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0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4114800"/>
            <a:ext cx="9144000" cy="249299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  领导武装起义、引兵井冈山，创立井冈山革命根据地，</a:t>
            </a:r>
            <a:r>
              <a:rPr lang="zh-CN" altLang="en-US" dirty="0"/>
              <a:t>迈</a:t>
            </a:r>
            <a:r>
              <a:rPr lang="zh-CN" altLang="en-US" dirty="0" smtClean="0"/>
              <a:t>出了</a:t>
            </a:r>
            <a:r>
              <a:rPr lang="zh-CN" altLang="en-US" dirty="0" smtClean="0">
                <a:solidFill>
                  <a:srgbClr val="FFFF00"/>
                </a:solidFill>
              </a:rPr>
              <a:t>“以城市为中心”向“以农村为中心”的战略转变</a:t>
            </a:r>
            <a:r>
              <a:rPr lang="zh-CN" altLang="en-US" dirty="0" smtClean="0"/>
              <a:t>的关键一步，这是中国革命的伟大创举。</a:t>
            </a:r>
            <a:endParaRPr lang="en-US" altLang="zh-CN" dirty="0" smtClean="0"/>
          </a:p>
          <a:p>
            <a:r>
              <a:rPr lang="en-US" altLang="zh-CN" sz="2000" dirty="0" smtClean="0"/>
              <a:t>         ——</a:t>
            </a:r>
            <a:r>
              <a:rPr lang="zh-CN" altLang="en-US" sz="2000" dirty="0"/>
              <a:t>熊华源</a:t>
            </a:r>
            <a:r>
              <a:rPr lang="en-US" altLang="zh-CN" sz="2000" dirty="0"/>
              <a:t>《</a:t>
            </a:r>
            <a:r>
              <a:rPr lang="zh-CN" altLang="en-US" sz="2000" dirty="0"/>
              <a:t>毛泽东、朱德共同创建井冈山革命根据地的历史贡献</a:t>
            </a:r>
            <a:r>
              <a:rPr lang="en-US" altLang="zh-CN" sz="2000" dirty="0" smtClean="0"/>
              <a:t>》  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331893"/>
            <a:ext cx="8904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思考：下面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材料中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“以城市为中心”向“以农村为中心”的战略转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，说明中国找到了一条怎样的革命道路？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2590800"/>
            <a:ext cx="7086600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农村包围城市，武装夺取政权</a:t>
            </a:r>
            <a:endParaRPr lang="zh-CN" altLang="en-US" sz="3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3997" y="3429000"/>
            <a:ext cx="2819403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井冈山道路</a:t>
            </a:r>
            <a:endParaRPr lang="zh-CN" altLang="en-US" sz="3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24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2057400"/>
            <a:ext cx="9162143" cy="209288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ts val="3900"/>
              </a:lnSpc>
            </a:pPr>
            <a:r>
              <a:rPr lang="zh-CN" altLang="en-US" sz="2400" dirty="0" smtClean="0"/>
              <a:t>    史学界称袁文才、王佐（井冈山农民起义领袖）为</a:t>
            </a:r>
            <a:r>
              <a:rPr lang="zh-CN" altLang="en-US" sz="2400" dirty="0"/>
              <a:t>“</a:t>
            </a:r>
            <a:r>
              <a:rPr lang="zh-CN" altLang="en-US" sz="2400" dirty="0" smtClean="0"/>
              <a:t>井冈双雄”</a:t>
            </a:r>
            <a:r>
              <a:rPr lang="en-US" altLang="zh-CN" sz="2400" dirty="0" smtClean="0"/>
              <a:t>……</a:t>
            </a:r>
            <a:r>
              <a:rPr lang="zh-CN" altLang="en-US" sz="2400" dirty="0" smtClean="0"/>
              <a:t>这只能就本地域而言。从更广</a:t>
            </a:r>
            <a:r>
              <a:rPr lang="zh-CN" altLang="en-US" sz="2400" dirty="0" smtClean="0"/>
              <a:t>阔的</a:t>
            </a:r>
            <a:r>
              <a:rPr lang="zh-CN" altLang="en-US" sz="2400" dirty="0" smtClean="0"/>
              <a:t>视野看，朱德、毛泽东才是真正的“</a:t>
            </a:r>
            <a:r>
              <a:rPr lang="zh-CN" altLang="en-US" sz="2400" dirty="0" smtClean="0">
                <a:solidFill>
                  <a:srgbClr val="FFFF00"/>
                </a:solidFill>
              </a:rPr>
              <a:t>井</a:t>
            </a:r>
            <a:r>
              <a:rPr lang="zh-CN" altLang="en-US" sz="2400" dirty="0">
                <a:solidFill>
                  <a:srgbClr val="FFFF00"/>
                </a:solidFill>
              </a:rPr>
              <a:t>冈双雄</a:t>
            </a:r>
            <a:r>
              <a:rPr lang="zh-CN" altLang="en-US" sz="2400" dirty="0" smtClean="0"/>
              <a:t>”，而且是</a:t>
            </a:r>
            <a:r>
              <a:rPr lang="zh-CN" altLang="en-US" sz="2400" dirty="0" smtClean="0">
                <a:solidFill>
                  <a:srgbClr val="FFFF00"/>
                </a:solidFill>
              </a:rPr>
              <a:t>中国革命的“双雄”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ts val="3900"/>
              </a:lnSpc>
            </a:pPr>
            <a:r>
              <a:rPr lang="en-US" altLang="zh-CN" sz="2400" dirty="0" smtClean="0"/>
              <a:t>                          ——</a:t>
            </a:r>
            <a:r>
              <a:rPr lang="zh-CN" altLang="en-US" sz="2400" dirty="0" smtClean="0"/>
              <a:t>余柏流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朱毛会师  永垂青史</a:t>
            </a:r>
            <a:r>
              <a:rPr lang="en-US" altLang="zh-CN" sz="2400" dirty="0" smtClean="0"/>
              <a:t>》</a:t>
            </a:r>
            <a:endParaRPr lang="zh-CN" altLang="en-US" sz="2400" dirty="0"/>
          </a:p>
        </p:txBody>
      </p:sp>
      <p:pic>
        <p:nvPicPr>
          <p:cNvPr id="1026" name="Picture 2" descr="https://timgsa.baidu.com/timg?image&amp;quality=80&amp;size=b9999_10000&amp;sec=1583484469302&amp;di=bd7b7ec143951aa1ba879555d2dd86aa&amp;imgtype=0&amp;src=http%3A%2F%2Fhbimg.b0.upaiyun.com%2Fcc796934ae8f13887a23392883dfac85550dd9db6445-t1nqKE_fw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45089"/>
            <a:ext cx="4648200" cy="28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199" y="1027093"/>
            <a:ext cx="8922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思考：为什么说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朱德、毛泽东才是真正的“井冈双雄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”，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且是中国革命的“双雄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4521875"/>
            <a:ext cx="4198256" cy="203132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井冈山会师后，建立中国工农红军第四军，成为中共武装力量的基础。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21061" y="4800600"/>
            <a:ext cx="1177471" cy="1905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31550" y="1269049"/>
            <a:ext cx="6859729" cy="4321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358205"/>
            <a:ext cx="472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思考：南昌起义、秋收起义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等历史事件对中国革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命有何影响？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3418344"/>
            <a:ext cx="5486400" cy="2677656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、是中国共产党独立领导武装斗争、创建革命军队的开始；</a:t>
            </a:r>
            <a:endParaRPr lang="en-US" altLang="zh-CN" sz="28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、拉开了中国革命从城市转入农村、建立农村革命根据地的序幕。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4508" y="1100363"/>
            <a:ext cx="6858000" cy="4657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 b="1558"/>
          <a:stretch/>
        </p:blipFill>
        <p:spPr>
          <a:xfrm>
            <a:off x="0" y="3594644"/>
            <a:ext cx="4504872" cy="3263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1" y="1295400"/>
            <a:ext cx="458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思考：三幅图片反映了哪一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历史事件？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2590800"/>
            <a:ext cx="1993800" cy="76944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 征</a:t>
            </a:r>
            <a:endParaRPr lang="zh-CN" altLang="en-US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4508" y="1100363"/>
            <a:ext cx="6858000" cy="4657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 b="1558"/>
          <a:stretch/>
        </p:blipFill>
        <p:spPr>
          <a:xfrm>
            <a:off x="0" y="3594644"/>
            <a:ext cx="4504872" cy="3263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1" y="1143000"/>
            <a:ext cx="4581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思考：体现了什么精神？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428" y="1905000"/>
            <a:ext cx="2866572" cy="156966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zh-CN" sz="3200" dirty="0"/>
              <a:t>革命英雄主</a:t>
            </a:r>
            <a:r>
              <a:rPr lang="zh-CN" altLang="zh-CN" sz="3200" dirty="0" smtClean="0"/>
              <a:t>义</a:t>
            </a:r>
            <a:endParaRPr lang="en-US" altLang="zh-CN" sz="3200" dirty="0" smtClean="0"/>
          </a:p>
          <a:p>
            <a:r>
              <a:rPr lang="zh-CN" altLang="zh-CN" sz="3200" dirty="0" smtClean="0"/>
              <a:t>革</a:t>
            </a:r>
            <a:r>
              <a:rPr lang="zh-CN" altLang="zh-CN" sz="3200" dirty="0"/>
              <a:t>命乐观主义</a:t>
            </a:r>
            <a:endParaRPr lang="zh-CN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7226" y="3478289"/>
            <a:ext cx="3526974" cy="871392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4000" dirty="0" smtClean="0"/>
              <a:t>长征精神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7403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6" y="2427514"/>
            <a:ext cx="5986888" cy="43434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4595585" y="5045528"/>
            <a:ext cx="879663" cy="5061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6828" y="1193393"/>
            <a:ext cx="7489371" cy="1092607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生死攸关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转折点，‘左’倾错误受批判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9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新确立领导人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  党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和红军脱危险。”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1" y="2736502"/>
            <a:ext cx="2819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诗歌讲述的是哪一历史事件？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96" y="5150113"/>
            <a:ext cx="2463804" cy="793487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3600" dirty="0" smtClean="0"/>
              <a:t>遵义会议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93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56030" y="2514600"/>
            <a:ext cx="9452429" cy="1905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626" y="16258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国近现代史复习专题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978" y="618238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济南市市中区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育贤中学</a:t>
            </a:r>
          </a:p>
        </p:txBody>
      </p:sp>
      <p:sp>
        <p:nvSpPr>
          <p:cNvPr id="11" name="矩形 10"/>
          <p:cNvSpPr/>
          <p:nvPr/>
        </p:nvSpPr>
        <p:spPr>
          <a:xfrm>
            <a:off x="533400" y="2946737"/>
            <a:ext cx="81332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从国共合作到国共对峙</a:t>
            </a:r>
            <a:endParaRPr lang="zh-CN" altLang="en-US" sz="6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5982" y="2946737"/>
            <a:ext cx="3104036" cy="116806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364978" y="2946737"/>
            <a:ext cx="3104036" cy="116806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4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83320" y="2907312"/>
            <a:ext cx="3124199" cy="4733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2903" y="5012519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遵义会议会址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28800"/>
            <a:ext cx="9043697" cy="159274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9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ts val="4000"/>
              </a:lnSpc>
            </a:pPr>
            <a:r>
              <a:rPr lang="en-US" altLang="zh-CN" dirty="0" smtClean="0"/>
              <a:t>    </a:t>
            </a:r>
            <a:r>
              <a:rPr lang="zh-CN" altLang="zh-CN" dirty="0" smtClean="0"/>
              <a:t>纠</a:t>
            </a:r>
            <a:r>
              <a:rPr lang="zh-CN" altLang="zh-CN" dirty="0"/>
              <a:t>正“左”的错误，肯定了毛泽东的正确军事主</a:t>
            </a:r>
            <a:r>
              <a:rPr lang="zh-CN" altLang="zh-CN" dirty="0" smtClean="0"/>
              <a:t>张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挽</a:t>
            </a:r>
            <a:r>
              <a:rPr lang="zh-CN" altLang="zh-CN" dirty="0"/>
              <a:t>救了党，挽救了红军，挽救了革命</a:t>
            </a:r>
            <a:r>
              <a:rPr lang="zh-CN" altLang="zh-CN" dirty="0" smtClean="0"/>
              <a:t>，是</a:t>
            </a:r>
            <a:r>
              <a:rPr lang="zh-CN" altLang="zh-CN" dirty="0"/>
              <a:t>中共历史上一个生死攸关的转折点</a:t>
            </a:r>
            <a:r>
              <a:rPr lang="zh-CN" altLang="zh-CN" dirty="0" smtClean="0"/>
              <a:t>，也</a:t>
            </a:r>
            <a:r>
              <a:rPr lang="zh-CN" altLang="zh-CN" dirty="0"/>
              <a:t>是中共从幼年走向成熟的标志。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446" y="1143000"/>
            <a:ext cx="780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思考：为什么说遵义会议是“生死攸关转折点”？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48" y="0"/>
            <a:ext cx="539433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676400"/>
            <a:ext cx="3811347" cy="440120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9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 smtClean="0"/>
              <a:t>  长征的胜利，使中国革命转危为安。红军长征播下了革命种子，</a:t>
            </a:r>
            <a:r>
              <a:rPr lang="zh-CN" altLang="en-US" dirty="0"/>
              <a:t>铸就</a:t>
            </a:r>
            <a:r>
              <a:rPr lang="zh-CN" altLang="en-US" dirty="0" smtClean="0"/>
              <a:t>了长征精神，打开了中国革命新局面。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7799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2133600" cy="734786"/>
            <a:chOff x="152403" y="228600"/>
            <a:chExt cx="2133600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066803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76200"/>
            <a:ext cx="2133599" cy="734786"/>
            <a:chOff x="152403" y="228600"/>
            <a:chExt cx="2133599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199" y="304800"/>
              <a:ext cx="1066803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8866"/>
              </p:ext>
            </p:extLst>
          </p:nvPr>
        </p:nvGraphicFramePr>
        <p:xfrm>
          <a:off x="152400" y="1015365"/>
          <a:ext cx="8915400" cy="569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352800"/>
                <a:gridCol w="4572000"/>
              </a:tblGrid>
              <a:tr h="695325"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第一次国共合作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国共对峙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1924-1927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1927-1937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标志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重大</a:t>
                      </a:r>
                      <a:endParaRPr lang="en-US" altLang="zh-CN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启示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9196" y="251460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国民党一大召开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250371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1927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年国民党右派叛变革命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196" y="3198167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打倒列强除军阀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3198166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国民党企图建立独裁统治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196" y="3886200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基本推翻北洋军阀统治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196" y="4426803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国民党右派叛变革命，</a:t>
            </a:r>
            <a:endParaRPr lang="en-US" altLang="zh-CN" sz="24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第一次国共合作破裂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426803"/>
            <a:ext cx="381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国共十年对峙，给日本发动侵华战争以可乘之机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196" y="5410200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黄埔军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校、北伐战争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5800" y="51816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南昌起义、井冈山革命根据地、井冈山会师、长征（遵义会议）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" y="6091535"/>
            <a:ext cx="8537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“合则两利，分则两伤”，国共合作有利于中华民族伟大复兴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152862"/>
            <a:ext cx="9134929" cy="265713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【顺应时代的联合】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年代，中国共产党认识到应该联合其他革命党派，建立革命统一战线，此次“联合”所顺应的时代呼声是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．驱逐鞑虏，恢复中华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．打倒列强，除军阀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．土地革命，分田地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．停止内战，一致对外</a:t>
            </a:r>
          </a:p>
        </p:txBody>
      </p:sp>
      <p:sp>
        <p:nvSpPr>
          <p:cNvPr id="6" name="矩形 5"/>
          <p:cNvSpPr/>
          <p:nvPr/>
        </p:nvSpPr>
        <p:spPr>
          <a:xfrm>
            <a:off x="7620000" y="4038600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206514"/>
            <a:ext cx="3733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4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4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钟</a:t>
            </a: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152862"/>
            <a:ext cx="9134929" cy="163121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右图是某一历史事件的总指挥部旧址，该事件标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志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着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民军队的建立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。该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历史事件是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．黄埔军校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．北伐战争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．南昌起义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．秋收起义</a:t>
            </a:r>
          </a:p>
        </p:txBody>
      </p:sp>
      <p:sp>
        <p:nvSpPr>
          <p:cNvPr id="6" name="矩形 5"/>
          <p:cNvSpPr/>
          <p:nvPr/>
        </p:nvSpPr>
        <p:spPr>
          <a:xfrm>
            <a:off x="2209797" y="3612020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3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95599"/>
            <a:ext cx="3993697" cy="38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234619"/>
            <a:ext cx="9134929" cy="470898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新华社特稿《在历史关节点上》这样说：“中国共产党领导中国革命的奋斗历程，走了整整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年。期间，中国共产党先后经历了‘日出东方’、‘星火燎原’、‘力挽狂澜’、‘灯塔指引’、‘进京赶考’五个关键阶段”。其中‘星火燎原’是指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中国共产党的成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立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B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井冈山革命根据地的建立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召开遵义会议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．确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立毛泽东思想为党的指导思想</a:t>
            </a:r>
          </a:p>
        </p:txBody>
      </p:sp>
      <p:sp>
        <p:nvSpPr>
          <p:cNvPr id="6" name="矩形 5"/>
          <p:cNvSpPr/>
          <p:nvPr/>
        </p:nvSpPr>
        <p:spPr>
          <a:xfrm>
            <a:off x="6858000" y="3886200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152862"/>
            <a:ext cx="9134929" cy="317009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美国作家哈里森•李尔兹伯曾说：“它不是一般意义上的‘行军’……是为避开蒋介石的魔爪而进行一次生死攸关、征途漫漫的撤退，是一场危在旦夕的战斗。”这里的“行军”指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．北伐战争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．南昌起义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．红军长征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．挺进大别山</a:t>
            </a:r>
          </a:p>
        </p:txBody>
      </p:sp>
      <p:sp>
        <p:nvSpPr>
          <p:cNvPr id="6" name="矩形 5"/>
          <p:cNvSpPr/>
          <p:nvPr/>
        </p:nvSpPr>
        <p:spPr>
          <a:xfrm>
            <a:off x="7239000" y="4777378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7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400" y="1291244"/>
            <a:ext cx="8839200" cy="111825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下面是为纪念长征胜利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周年发行的部分邮票中的画面，其中，成为党的历史上生死攸关的转折点的事件是</a:t>
            </a:r>
            <a:endParaRPr lang="zh-CN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997713"/>
            <a:ext cx="9525000" cy="60529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．胜利会师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B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．遵义会议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C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．四渡赤</a:t>
            </a:r>
            <a:r>
              <a:rPr lang="zh-CN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D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．过雪山草地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2743200"/>
            <a:ext cx="8945879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048000" y="5603006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400" y="1143000"/>
            <a:ext cx="8839200" cy="41960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阅读材料，完成下列要求。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料一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“中国革命的摇篮”，井冈山光辉的斗争实践，生动诠释了“中国的红色政权为什么能够存在”。其所开辟的井冈山道路、所孕育的井冈山精神，烛照着中国革命一步步迈向成功，也为我们党贮藏了宝贵的精神</a:t>
            </a:r>
            <a:r>
              <a:rPr lang="zh-CN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财富。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人民日报·习近平三上井冈山，有何深意》</a:t>
            </a:r>
          </a:p>
          <a:p>
            <a:pPr>
              <a:lnSpc>
                <a:spcPts val="4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）依据材料一并结合所学知识，指出“</a:t>
            </a: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井冈山道路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”是什么？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6629400" y="4191000"/>
            <a:ext cx="22098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104896" y="4180114"/>
            <a:ext cx="4457703" cy="609600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905000" y="2667000"/>
            <a:ext cx="449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43800" y="2209800"/>
            <a:ext cx="129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5596" y="5814536"/>
            <a:ext cx="8102604" cy="738664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/>
              <a:t>井冈山道</a:t>
            </a:r>
            <a:r>
              <a:rPr lang="zh-CN" altLang="en-US" dirty="0" smtClean="0"/>
              <a:t>路：农村包围城市，武装夺取政权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9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075230"/>
            <a:ext cx="9144000" cy="163121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）材料二是某中学初三学生收集的关于“中国共产党为探索正确革命道路的努力”的材料，请你分别写出图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和图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的历史事件。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6858000" y="4634162"/>
            <a:ext cx="838200" cy="4712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65596" y="5320605"/>
            <a:ext cx="4673604" cy="138499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：南昌起义</a:t>
            </a:r>
            <a:endParaRPr lang="en-US" altLang="zh-CN" dirty="0" smtClean="0"/>
          </a:p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：井冈山革命根据地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295400" y="5029200"/>
            <a:ext cx="1542146" cy="6010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7" y="1034372"/>
            <a:ext cx="8146143" cy="29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0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060" y="1173301"/>
            <a:ext cx="9144000" cy="317009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料三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在纪念毛泽东同志诞辰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周年座谈会上，习近平总书记用“五个创造性地”总结毛泽东在党的历史上所作的重要贡献，强调毛泽东创造性地解决了中国革命道路问题。</a:t>
            </a:r>
          </a:p>
          <a:p>
            <a:pPr>
              <a:lnSpc>
                <a:spcPts val="4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）如何理解材料三中“毛泽东创造性地解决了中国革命道路问题”。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 flipV="1">
            <a:off x="1761670" y="3200398"/>
            <a:ext cx="829130" cy="5344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200" y="4787205"/>
            <a:ext cx="8957130" cy="138499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理解：把马列主义与中国革命实际情况相结合，从中国国情出发，实事求是，敢闯新路。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 flipV="1">
            <a:off x="5257800" y="3200398"/>
            <a:ext cx="1534886" cy="5344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32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771" y="381000"/>
            <a:ext cx="842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年春季学期延期开学网络学习资源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72825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单位：济南市市中区育贤中学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64" y="55112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录制时间：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2020.03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7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228600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dk1">
              <a:alpha val="3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138499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、简述第一次国共合作和北伐战争胜利进军的主要史实；了解南京国民政府成立的主要史实。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806005"/>
            <a:ext cx="9144000" cy="138499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、知道南昌起义，讲述毛泽东、朱德井冈山会师的故事，认识中国共产党创建工农红军和农村革命根据地的意义。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87205"/>
            <a:ext cx="9144000" cy="138499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、讲述中国工农红军长征的故事，体会红军的革命英雄主义精神；知道遵义会议，认识其在中国革命史上的地位。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2209800"/>
            <a:ext cx="3124200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</a:t>
            </a:r>
            <a:endParaRPr lang="zh-CN" altLang="en-US" sz="3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0" y="4139625"/>
            <a:ext cx="3657600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中共探索革命道路</a:t>
            </a:r>
            <a:endParaRPr lang="zh-CN" altLang="en-US" sz="3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1200" y="6172200"/>
            <a:ext cx="3276600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长征（遵义会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议）</a:t>
            </a:r>
          </a:p>
        </p:txBody>
      </p:sp>
    </p:spTree>
    <p:extLst>
      <p:ext uri="{BB962C8B-B14F-4D97-AF65-F5344CB8AC3E}">
        <p14:creationId xmlns:p14="http://schemas.microsoft.com/office/powerpoint/2010/main" val="5483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0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10808" r="41860"/>
          <a:stretch/>
        </p:blipFill>
        <p:spPr>
          <a:xfrm rot="16200000">
            <a:off x="1053965" y="241438"/>
            <a:ext cx="5638799" cy="744192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52403" y="228600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1385961" y="2667000"/>
            <a:ext cx="2146436" cy="490025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19200" y="1752600"/>
            <a:ext cx="5867400" cy="0"/>
          </a:xfrm>
          <a:prstGeom prst="lin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7200" y="2209800"/>
            <a:ext cx="609600" cy="0"/>
          </a:xfrm>
          <a:prstGeom prst="lin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267200" y="35814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532397" y="4038600"/>
            <a:ext cx="2792203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861698" y="6172200"/>
            <a:ext cx="710302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圆角矩形 22"/>
          <p:cNvSpPr/>
          <p:nvPr/>
        </p:nvSpPr>
        <p:spPr>
          <a:xfrm>
            <a:off x="457200" y="4648200"/>
            <a:ext cx="2146436" cy="4900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353629" y="4081975"/>
            <a:ext cx="1073218" cy="4900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79243" y="18288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国共合作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50800" algn="tl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65544" y="517267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国共对峙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7594327" y="3200400"/>
            <a:ext cx="802753" cy="1736188"/>
          </a:xfrm>
          <a:prstGeom prst="downArrow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4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 smtClean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 smtClean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8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0" y="4141883"/>
            <a:ext cx="9143998" cy="346529"/>
          </a:xfrm>
          <a:prstGeom prst="rightArrow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76200" y="455735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</a:rPr>
              <a:t>1924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年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6484" y="3955720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61860" y="449580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 smtClean="0"/>
              <a:t>1935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458200" y="394140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22765" y="457200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 smtClean="0"/>
              <a:t>1926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2086467" y="394775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181601"/>
            <a:ext cx="1482852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黄埔军校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789" y="456753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 smtClean="0"/>
              <a:t>1927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3458067" y="39696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98989" y="456753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 smtClean="0"/>
              <a:t>1928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5105400" y="3986562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149" y="6172201"/>
            <a:ext cx="1481617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</a:t>
            </a:r>
          </a:p>
        </p:txBody>
      </p:sp>
      <p:sp>
        <p:nvSpPr>
          <p:cNvPr id="22" name="矩形 21"/>
          <p:cNvSpPr/>
          <p:nvPr/>
        </p:nvSpPr>
        <p:spPr>
          <a:xfrm>
            <a:off x="270368" y="1204556"/>
            <a:ext cx="1579645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南昌起义</a:t>
            </a:r>
          </a:p>
        </p:txBody>
      </p:sp>
      <p:sp>
        <p:nvSpPr>
          <p:cNvPr id="23" name="矩形 22"/>
          <p:cNvSpPr/>
          <p:nvPr/>
        </p:nvSpPr>
        <p:spPr>
          <a:xfrm>
            <a:off x="282430" y="1967257"/>
            <a:ext cx="1579645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秋收起义</a:t>
            </a:r>
          </a:p>
        </p:txBody>
      </p:sp>
      <p:sp>
        <p:nvSpPr>
          <p:cNvPr id="24" name="矩形 23"/>
          <p:cNvSpPr/>
          <p:nvPr/>
        </p:nvSpPr>
        <p:spPr>
          <a:xfrm>
            <a:off x="3119880" y="1967257"/>
            <a:ext cx="2714133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井冈山革命根据地</a:t>
            </a:r>
          </a:p>
        </p:txBody>
      </p:sp>
      <p:sp>
        <p:nvSpPr>
          <p:cNvPr id="25" name="矩形 24"/>
          <p:cNvSpPr/>
          <p:nvPr/>
        </p:nvSpPr>
        <p:spPr>
          <a:xfrm>
            <a:off x="3145280" y="1219201"/>
            <a:ext cx="1851768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井冈山会师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7789" y="1967257"/>
            <a:ext cx="1486440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遵义会议</a:t>
            </a:r>
          </a:p>
        </p:txBody>
      </p:sp>
      <p:sp>
        <p:nvSpPr>
          <p:cNvPr id="27" name="矩形 26"/>
          <p:cNvSpPr/>
          <p:nvPr/>
        </p:nvSpPr>
        <p:spPr>
          <a:xfrm>
            <a:off x="6410872" y="1075730"/>
            <a:ext cx="904328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长征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858000" y="3986562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427789" y="453391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 smtClean="0"/>
              <a:t>1934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066801" y="1143001"/>
            <a:ext cx="6847428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国共对峙：中共探索革命道路及战略转移</a:t>
            </a:r>
            <a:endParaRPr lang="zh-CN" altLang="en-US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715" y="5943600"/>
            <a:ext cx="4016449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第一次国共合作成果</a:t>
            </a:r>
            <a:endParaRPr lang="zh-CN" altLang="en-US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  <a:endPara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93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60116E-6 L 0.18125 -0.144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7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39306E-6 L 0.27587 0.312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15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4798E-6 L 0.27448 0.101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5" y="50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4798E-6 L -0.09791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8208E-6 L 0.14653 0.310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155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3064E-6 L 0.01615 0.3315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6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4798E-6 L 0.1408 0.2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100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3296</Words>
  <Application>Microsoft Office PowerPoint</Application>
  <PresentationFormat>全屏显示(4:3)</PresentationFormat>
  <Paragraphs>322</Paragraphs>
  <Slides>44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风轻无痕</cp:lastModifiedBy>
  <cp:revision>90</cp:revision>
  <dcterms:created xsi:type="dcterms:W3CDTF">2006-08-16T00:00:00Z</dcterms:created>
  <dcterms:modified xsi:type="dcterms:W3CDTF">2020-03-08T07:14:35Z</dcterms:modified>
</cp:coreProperties>
</file>